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298" r:id="rId3"/>
    <p:sldId id="290" r:id="rId4"/>
    <p:sldId id="299" r:id="rId5"/>
    <p:sldId id="303" r:id="rId6"/>
    <p:sldId id="301" r:id="rId7"/>
    <p:sldId id="300" r:id="rId8"/>
    <p:sldId id="304" r:id="rId9"/>
  </p:sldIdLst>
  <p:sldSz cx="9144000" cy="6858000" type="screen4x3"/>
  <p:notesSz cx="6797675" cy="9926638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68676C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86410" autoAdjust="0"/>
  </p:normalViewPr>
  <p:slideViewPr>
    <p:cSldViewPr snapToGrid="0">
      <p:cViewPr varScale="1">
        <p:scale>
          <a:sx n="131" d="100"/>
          <a:sy n="131" d="100"/>
        </p:scale>
        <p:origin x="906" y="12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254" y="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DB2EA-6940-4973-8AB4-F128B6F0DF73}" type="datetimeFigureOut">
              <a:rPr lang="de-DE" smtClean="0"/>
              <a:t>08.02.2022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C63F-269A-4CA4-B68B-E485A2DF7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96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C81E5-FAA2-404A-BC25-EC2F52FDB34E}" type="datetimeFigureOut">
              <a:rPr lang="de-DE" smtClean="0"/>
              <a:t>08.02.2022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4542-6959-4BD1-9E2D-9129EB622A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8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84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63463" y="4715153"/>
            <a:ext cx="5987441" cy="4466987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0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63463" y="4715153"/>
            <a:ext cx="5987441" cy="44669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17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63463" y="4715153"/>
            <a:ext cx="5987441" cy="4466987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96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63463" y="4715153"/>
            <a:ext cx="5987441" cy="44669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62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63463" y="4715153"/>
            <a:ext cx="5987441" cy="4466987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8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63463" y="4715153"/>
            <a:ext cx="5987441" cy="4466987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4542-6959-4BD1-9E2D-9129EB622A0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64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7198" y="3398815"/>
            <a:ext cx="3735199" cy="3838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lIns="216000" tIns="7200" rIns="216000" bIns="7200" anchor="ctr" anchorCtr="0">
            <a:spAutoFit/>
          </a:bodyPr>
          <a:lstStyle>
            <a:lvl1pPr algn="l">
              <a:defRPr sz="2400" b="0">
                <a:solidFill>
                  <a:schemeClr val="bg1"/>
                </a:solidFill>
                <a:latin typeface="Futura Hv BT" panose="020B070202020402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Hier steht der Titel 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17198" y="4031048"/>
            <a:ext cx="4281246" cy="3838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>
              <a:defRPr lang="de-DE" sz="2400" b="0" dirty="0">
                <a:solidFill>
                  <a:schemeClr val="bg1"/>
                </a:solidFill>
                <a:latin typeface="Futura Hv BT" panose="020B0702020204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Präsentation. Intimus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7198" y="4663280"/>
            <a:ext cx="4044579" cy="3838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>
              <a:defRPr lang="de-DE" sz="2400" b="0" dirty="0">
                <a:solidFill>
                  <a:schemeClr val="bg1"/>
                </a:solidFill>
                <a:latin typeface="Futura Hv BT" panose="020B0702020204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 err="1"/>
              <a:t>volorror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et </a:t>
            </a:r>
            <a:r>
              <a:rPr lang="de-DE" dirty="0" err="1"/>
              <a:t>idis</a:t>
            </a:r>
            <a:r>
              <a:rPr lang="de-DE" dirty="0"/>
              <a:t> </a:t>
            </a:r>
            <a:r>
              <a:rPr lang="de-DE" dirty="0" err="1"/>
              <a:t>dolu</a:t>
            </a:r>
            <a:endParaRPr lang="de-DE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459E5E3-0034-4916-A6B5-DCD6B3BA3A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8068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  <a:cs typeface="Calibri" panose="020F050202020403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003" y="539015"/>
            <a:ext cx="111195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0" y="1233857"/>
            <a:ext cx="4320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4000" y="2115046"/>
            <a:ext cx="4320000" cy="373432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utura Bk BT" panose="020B0502020204020303" pitchFamily="34" charset="0"/>
              </a:defRPr>
            </a:lvl1pPr>
            <a:lvl2pPr>
              <a:defRPr>
                <a:latin typeface="Futura Bk BT" panose="020B0502020204020303" pitchFamily="34" charset="0"/>
              </a:defRPr>
            </a:lvl2pPr>
            <a:lvl3pPr>
              <a:defRPr>
                <a:latin typeface="Futura Bk BT" panose="020B0502020204020303" pitchFamily="34" charset="0"/>
              </a:defRPr>
            </a:lvl3pPr>
            <a:lvl4pPr>
              <a:buClr>
                <a:schemeClr val="tx2"/>
              </a:buClr>
              <a:defRPr>
                <a:latin typeface="Futura Bk BT" panose="020B0502020204020303" pitchFamily="34" charset="0"/>
              </a:defRPr>
            </a:lvl4pPr>
            <a:lvl5pPr>
              <a:buClr>
                <a:schemeClr val="tx2"/>
              </a:buClr>
              <a:defRPr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0000" y="1276401"/>
            <a:ext cx="3186000" cy="4553999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52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0" y="1233857"/>
            <a:ext cx="4320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  <a:latin typeface="Futura Hv BT" panose="020B07020202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4000" y="1821925"/>
            <a:ext cx="4320000" cy="309691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utura Bk BT" panose="020B0502020204020303" pitchFamily="34" charset="0"/>
              </a:defRPr>
            </a:lvl1pPr>
            <a:lvl2pPr>
              <a:defRPr>
                <a:latin typeface="Futura Bk BT" panose="020B0502020204020303" pitchFamily="34" charset="0"/>
              </a:defRPr>
            </a:lvl2pPr>
            <a:lvl3pPr>
              <a:defRPr>
                <a:latin typeface="Futura Bk BT" panose="020B0502020204020303" pitchFamily="34" charset="0"/>
              </a:defRPr>
            </a:lvl3pPr>
            <a:lvl4pPr>
              <a:buClr>
                <a:schemeClr val="tx2"/>
              </a:buClr>
              <a:defRPr>
                <a:latin typeface="Futura Bk BT" panose="020B0502020204020303" pitchFamily="34" charset="0"/>
              </a:defRPr>
            </a:lvl4pPr>
            <a:lvl5pPr>
              <a:buClr>
                <a:schemeClr val="tx2"/>
              </a:buClr>
              <a:defRPr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0000" y="1276401"/>
            <a:ext cx="3186000" cy="4553999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75D3A42C-E2AF-4F83-8187-235E39CDF1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84000" y="5218386"/>
            <a:ext cx="4320000" cy="64249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1700"/>
              </a:lnSpc>
              <a:defRPr sz="14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0477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BEF3E241-F407-4DDC-BCEC-07B7E9686D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98" y="3352678"/>
            <a:ext cx="4544232" cy="1066111"/>
          </a:xfrm>
          <a:prstGeom prst="rect">
            <a:avLst/>
          </a:prstGeom>
          <a:noFill/>
          <a:ln>
            <a:noFill/>
          </a:ln>
        </p:spPr>
        <p:txBody>
          <a:bodyPr wrap="square" lIns="216000" tIns="7200" rIns="216000" bIns="7200" anchor="t" anchorCtr="0">
            <a:spAutoFit/>
          </a:bodyPr>
          <a:lstStyle>
            <a:lvl1pPr algn="l">
              <a:lnSpc>
                <a:spcPts val="4100"/>
              </a:lnSpc>
              <a:defRPr sz="2800" b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</a:lstStyle>
          <a:p>
            <a:r>
              <a:rPr lang="de-DE" dirty="0"/>
              <a:t>Vielen Dank für Ihre</a:t>
            </a:r>
            <a:br>
              <a:rPr lang="de-DE" dirty="0"/>
            </a:br>
            <a:r>
              <a:rPr lang="de-DE" dirty="0"/>
              <a:t>Aufmerksamkeit!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7871460" y="230728"/>
            <a:ext cx="1272540" cy="800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4" y="230728"/>
            <a:ext cx="2806844" cy="8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9EC700-BB3B-41CA-A63A-293805811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3A8F27-3962-4674-B727-8D1A7F144D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106400FE-51BE-4E4E-8E14-82DF4E5AD1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98" y="4000270"/>
            <a:ext cx="3446786" cy="4454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>
              <a:defRPr lang="de-DE" sz="2800" b="0" dirty="0">
                <a:solidFill>
                  <a:schemeClr val="bg1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Kapitelüberschrift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1FAD138-3EB1-450D-A19B-2766A3557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198" y="2811875"/>
            <a:ext cx="1879947" cy="383873"/>
          </a:xfrm>
          <a:prstGeom prst="rect">
            <a:avLst/>
          </a:prstGeom>
          <a:noFill/>
          <a:ln>
            <a:noFill/>
          </a:ln>
        </p:spPr>
        <p:txBody>
          <a:bodyPr vert="horz" wrap="none" lIns="216000" tIns="7200" rIns="216000" bIns="7200" rtlCol="0" anchor="ctr" anchorCtr="0">
            <a:spAutoFit/>
          </a:bodyPr>
          <a:lstStyle>
            <a:lvl1pPr>
              <a:defRPr lang="de-DE" sz="2400" b="0" dirty="0" smtClean="0">
                <a:solidFill>
                  <a:schemeClr val="tx2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r>
              <a:rPr lang="de-DE" dirty="0">
                <a:solidFill>
                  <a:schemeClr val="tx2"/>
                </a:solidFill>
              </a:rPr>
              <a:t>#. Kapitel</a:t>
            </a:r>
          </a:p>
        </p:txBody>
      </p:sp>
    </p:spTree>
    <p:extLst>
      <p:ext uri="{BB962C8B-B14F-4D97-AF65-F5344CB8AC3E}">
        <p14:creationId xmlns:p14="http://schemas.microsoft.com/office/powerpoint/2010/main" val="168031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22427"/>
            <a:ext cx="666000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4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D39A7-D3C0-4EEC-BFD4-E217EFBA6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1805527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0">
                <a:solidFill>
                  <a:schemeClr val="tx2"/>
                </a:solidFill>
                <a:latin typeface="Futura Md BT" panose="020B0602020204020303" pitchFamily="34" charset="0"/>
              </a:defRPr>
            </a:lvl1pPr>
            <a:lvl2pPr marL="450850" indent="0">
              <a:buNone/>
              <a:defRPr lang="en-GB" sz="1900" b="0" i="0" u="none" strike="noStrike" baseline="0" smtClean="0">
                <a:latin typeface="Futura Bk BT" panose="020B0502020204020303" pitchFamily="34" charset="0"/>
              </a:defRPr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1. Kapitel in 25 pt</a:t>
            </a:r>
          </a:p>
          <a:p>
            <a:pPr lvl="1"/>
            <a:r>
              <a:rPr lang="de-DE" dirty="0"/>
              <a:t>1.1. </a:t>
            </a:r>
            <a:r>
              <a:rPr lang="de-DE" sz="1900" b="0" i="0" u="none" strike="noStrike" baseline="0" dirty="0">
                <a:latin typeface="ArialMT"/>
              </a:rPr>
              <a:t>Unterkapitel in 19 pt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1.2. Unterkapitel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4F761635-273E-450E-9199-235A10990A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1805527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0">
                <a:solidFill>
                  <a:schemeClr val="tx2"/>
                </a:solidFill>
                <a:latin typeface="Futura Md BT" panose="020B0602020204020303" pitchFamily="34" charset="0"/>
              </a:defRPr>
            </a:lvl1pPr>
            <a:lvl2pPr marL="450850" indent="0">
              <a:buNone/>
              <a:defRPr lang="en-GB" sz="1900" b="0" i="0" u="none" strike="noStrike" baseline="0" smtClean="0">
                <a:latin typeface="Futura Bk BT" panose="020B0502020204020303" pitchFamily="34" charset="0"/>
              </a:defRPr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4. Kapitel</a:t>
            </a:r>
          </a:p>
          <a:p>
            <a:pPr lvl="1"/>
            <a:r>
              <a:rPr lang="de-DE" dirty="0"/>
              <a:t>4.1.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4.2. Unterkapitel</a:t>
            </a:r>
            <a:endParaRPr lang="de-DE" dirty="0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4F11B006-BFF7-4D34-9824-F9A2C0521D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198" y="2976923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0">
                <a:solidFill>
                  <a:schemeClr val="tx2"/>
                </a:solidFill>
                <a:latin typeface="Futura Md BT" panose="020B0602020204020303" pitchFamily="34" charset="0"/>
              </a:defRPr>
            </a:lvl1pPr>
            <a:lvl2pPr marL="450850" indent="0">
              <a:buNone/>
              <a:defRPr lang="en-GB" sz="1900" b="0" i="0" u="none" strike="noStrike" baseline="0" smtClean="0">
                <a:latin typeface="Futura Bk BT" panose="020B0502020204020303" pitchFamily="34" charset="0"/>
              </a:defRPr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2. Kapitel</a:t>
            </a:r>
          </a:p>
          <a:p>
            <a:pPr lvl="1"/>
            <a:r>
              <a:rPr lang="de-DE" dirty="0"/>
              <a:t>2.1.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2.2. Unterkapitel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A7D29BDD-1410-43FE-AE14-00F493948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2976923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0">
                <a:solidFill>
                  <a:schemeClr val="tx2"/>
                </a:solidFill>
                <a:latin typeface="Futura Md BT" panose="020B0602020204020303" pitchFamily="34" charset="0"/>
              </a:defRPr>
            </a:lvl1pPr>
            <a:lvl2pPr marL="450850" indent="0">
              <a:buNone/>
              <a:defRPr lang="de-DE" sz="1900" b="0" i="0" u="none" strike="noStrike" kern="1200" baseline="0" dirty="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5. Kapitel</a:t>
            </a:r>
          </a:p>
          <a:p>
            <a:pPr lvl="1"/>
            <a:r>
              <a:rPr lang="de-DE" dirty="0"/>
              <a:t>5.1.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5.2. Unterkapitel</a:t>
            </a:r>
            <a:endParaRPr lang="de-DE" dirty="0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EB8A8B0A-6E87-47B4-B7F8-DC9B0A1138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198" y="4148319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0">
                <a:solidFill>
                  <a:schemeClr val="tx2"/>
                </a:solidFill>
                <a:latin typeface="Futura Md BT" panose="020B0602020204020303" pitchFamily="34" charset="0"/>
              </a:defRPr>
            </a:lvl1pPr>
            <a:lvl2pPr marL="450850" indent="0">
              <a:buNone/>
              <a:defRPr lang="de-DE" sz="1900" b="0" i="0" u="none" strike="noStrike" kern="1200" baseline="0" dirty="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3. Kapitel</a:t>
            </a:r>
          </a:p>
          <a:p>
            <a:pPr marL="450850" lvl="1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None/>
            </a:pPr>
            <a:r>
              <a:rPr lang="de-DE" dirty="0"/>
              <a:t>3.1.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marL="450850" lvl="1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66000"/>
              <a:buFont typeface="Wingdings" panose="05000000000000000000" pitchFamily="2" charset="2"/>
              <a:buNone/>
            </a:pPr>
            <a:r>
              <a:rPr lang="de-DE" sz="1900" b="0" i="0" u="none" strike="noStrike" baseline="0" dirty="0">
                <a:latin typeface="ArialMT"/>
              </a:rPr>
              <a:t>3.2. Unterkapitel</a:t>
            </a:r>
            <a:endParaRPr lang="de-DE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4C58E79D-C688-4B3C-B007-B18B2B8B60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148319"/>
            <a:ext cx="3512896" cy="100584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500" b="0">
                <a:solidFill>
                  <a:schemeClr val="tx2"/>
                </a:solidFill>
                <a:latin typeface="Futura Md BT" panose="020B0602020204020303" pitchFamily="34" charset="0"/>
              </a:defRPr>
            </a:lvl1pPr>
            <a:lvl2pPr marL="450850" indent="0">
              <a:buNone/>
              <a:defRPr lang="en-GB" sz="1900" b="0" i="0" u="none" strike="noStrike" baseline="0" smtClean="0">
                <a:latin typeface="Futura Bk BT" panose="020B0502020204020303" pitchFamily="34" charset="0"/>
              </a:defRPr>
            </a:lvl2pPr>
            <a:lvl3pPr marL="7874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6. Kapitel</a:t>
            </a:r>
          </a:p>
          <a:p>
            <a:pPr lvl="1"/>
            <a:r>
              <a:rPr lang="de-DE" dirty="0"/>
              <a:t>6.1. </a:t>
            </a:r>
            <a:r>
              <a:rPr lang="de-DE" sz="1900" b="0" i="0" u="none" strike="noStrike" baseline="0" dirty="0">
                <a:latin typeface="ArialMT"/>
              </a:rPr>
              <a:t>Unterkapitel</a:t>
            </a:r>
          </a:p>
          <a:p>
            <a:pPr lvl="1"/>
            <a:r>
              <a:rPr lang="de-DE" sz="1900" b="0" i="0" u="none" strike="noStrike" baseline="0" dirty="0">
                <a:latin typeface="ArialMT"/>
              </a:rPr>
              <a:t>6.2. Unterkapitel</a:t>
            </a:r>
            <a:endParaRPr lang="de-DE" dirty="0"/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53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groß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22427"/>
            <a:ext cx="6660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de-DE" sz="1800" b="0" dirty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18" name="Textplatzhalter 19">
            <a:extLst>
              <a:ext uri="{FF2B5EF4-FFF2-40B4-BE49-F238E27FC236}">
                <a16:creationId xmlns:a16="http://schemas.microsoft.com/office/drawing/2014/main" id="{65E693F4-7601-4892-AF28-E1A94E810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1877013"/>
            <a:ext cx="6660000" cy="2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>
                <a:latin typeface="Futura Hv BT" panose="020B0702020204020204" pitchFamily="34" charset="0"/>
              </a:defRPr>
            </a:lvl1pPr>
          </a:lstStyle>
          <a:p>
            <a:pPr lvl="0"/>
            <a:r>
              <a:rPr lang="de-DE" dirty="0"/>
              <a:t>Zwischenüberschrift hinzufügen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2175974"/>
            <a:ext cx="6660000" cy="378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utura Bk BT" panose="020B0502020204020303" pitchFamily="34" charset="0"/>
              </a:defRPr>
            </a:lvl1pPr>
            <a:lvl2pPr>
              <a:defRPr>
                <a:latin typeface="Futura Bk BT" panose="020B0502020204020303" pitchFamily="34" charset="0"/>
              </a:defRPr>
            </a:lvl2pPr>
            <a:lvl3pPr>
              <a:defRPr>
                <a:latin typeface="Futura Bk BT" panose="020B0502020204020303" pitchFamily="34" charset="0"/>
              </a:defRPr>
            </a:lvl3pPr>
            <a:lvl4pPr>
              <a:buClr>
                <a:schemeClr val="tx2"/>
              </a:buClr>
              <a:defRPr>
                <a:latin typeface="Futura Bk BT" panose="020B0502020204020303" pitchFamily="34" charset="0"/>
              </a:defRPr>
            </a:lvl4pPr>
            <a:lvl5pPr>
              <a:buClr>
                <a:schemeClr val="tx2"/>
              </a:buClr>
              <a:defRPr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31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33857"/>
            <a:ext cx="66600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</a:lstStyle>
          <a:p>
            <a:r>
              <a:rPr lang="de-DE" dirty="0"/>
              <a:t>Zwischenüberschrift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1539000"/>
            <a:ext cx="6660000" cy="23243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utura Bk BT" panose="020B0502020204020303" pitchFamily="34" charset="0"/>
              </a:defRPr>
            </a:lvl1pPr>
            <a:lvl2pPr>
              <a:defRPr>
                <a:latin typeface="Futura Bk BT" panose="020B0502020204020303" pitchFamily="34" charset="0"/>
              </a:defRPr>
            </a:lvl2pPr>
            <a:lvl3pPr>
              <a:defRPr>
                <a:latin typeface="Futura Bk BT" panose="020B0502020204020303" pitchFamily="34" charset="0"/>
              </a:defRPr>
            </a:lvl3pPr>
            <a:lvl4pPr>
              <a:buClr>
                <a:schemeClr val="tx2"/>
              </a:buClr>
              <a:defRPr>
                <a:latin typeface="Futura Bk BT" panose="020B0502020204020303" pitchFamily="34" charset="0"/>
              </a:defRPr>
            </a:lvl4pPr>
            <a:lvl5pPr>
              <a:buClr>
                <a:schemeClr val="tx2"/>
              </a:buClr>
              <a:defRPr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514F9326-45EB-4C8E-85CC-F35C71F406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98" y="4418229"/>
            <a:ext cx="6660000" cy="14078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050"/>
              </a:lnSpc>
              <a:defRPr sz="1700">
                <a:latin typeface="Futura Bk BT" panose="020B0502020204020303" pitchFamily="34" charset="0"/>
              </a:defRPr>
            </a:lvl1pPr>
            <a:lvl2pPr>
              <a:lnSpc>
                <a:spcPts val="2050"/>
              </a:lnSpc>
              <a:defRPr sz="1700">
                <a:latin typeface="Futura Bk BT" panose="020B0502020204020303" pitchFamily="34" charset="0"/>
              </a:defRPr>
            </a:lvl2pPr>
            <a:lvl3pPr>
              <a:lnSpc>
                <a:spcPts val="2050"/>
              </a:lnSpc>
              <a:defRPr sz="1700">
                <a:latin typeface="Futura Bk BT" panose="020B0502020204020303" pitchFamily="34" charset="0"/>
              </a:defRPr>
            </a:lvl3pPr>
            <a:lvl4pPr>
              <a:lnSpc>
                <a:spcPts val="2050"/>
              </a:lnSpc>
              <a:buClr>
                <a:schemeClr val="tx2"/>
              </a:buClr>
              <a:defRPr sz="1700">
                <a:latin typeface="Futura Bk BT" panose="020B0502020204020303" pitchFamily="34" charset="0"/>
              </a:defRPr>
            </a:lvl4pPr>
            <a:lvl5pPr>
              <a:lnSpc>
                <a:spcPts val="2050"/>
              </a:lnSpc>
              <a:buClr>
                <a:schemeClr val="tx2"/>
              </a:buClr>
              <a:defRPr sz="1700"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C0F5FB-F31D-4D69-9C01-F8F41B19C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0" y="4151310"/>
            <a:ext cx="6659563" cy="238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>
                <a:latin typeface="Futura Hv BT" panose="020B0702020204020204" pitchFamily="34" charset="0"/>
              </a:defRPr>
            </a:lvl1pPr>
          </a:lstStyle>
          <a:p>
            <a:pPr lvl="0"/>
            <a:r>
              <a:rPr lang="de-DE" dirty="0"/>
              <a:t>Zwischenüberschrift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32313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33857"/>
            <a:ext cx="4320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2115046"/>
            <a:ext cx="4320000" cy="373432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utura Bk BT" panose="020B0502020204020303" pitchFamily="34" charset="0"/>
              </a:defRPr>
            </a:lvl1pPr>
            <a:lvl2pPr>
              <a:defRPr>
                <a:latin typeface="Futura Bk BT" panose="020B0502020204020303" pitchFamily="34" charset="0"/>
              </a:defRPr>
            </a:lvl2pPr>
            <a:lvl3pPr>
              <a:defRPr>
                <a:latin typeface="Futura Bk BT" panose="020B0502020204020303" pitchFamily="34" charset="0"/>
              </a:defRPr>
            </a:lvl3pPr>
            <a:lvl4pPr>
              <a:buClr>
                <a:schemeClr val="tx2"/>
              </a:buClr>
              <a:defRPr>
                <a:latin typeface="Futura Bk BT" panose="020B0502020204020303" pitchFamily="34" charset="0"/>
              </a:defRPr>
            </a:lvl4pPr>
            <a:lvl5pPr>
              <a:buClr>
                <a:schemeClr val="tx2"/>
              </a:buClr>
              <a:defRPr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18000" y="1306882"/>
            <a:ext cx="3186000" cy="216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8AE079F9-B2EA-4D2F-AE1B-7BE03196CC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18000" y="3689367"/>
            <a:ext cx="3186000" cy="216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48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000" y="1233857"/>
            <a:ext cx="4320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4000" y="2115046"/>
            <a:ext cx="4320000" cy="373432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utura Bk BT" panose="020B0502020204020303" pitchFamily="34" charset="0"/>
              </a:defRPr>
            </a:lvl1pPr>
            <a:lvl2pPr>
              <a:defRPr>
                <a:latin typeface="Futura Bk BT" panose="020B0502020204020303" pitchFamily="34" charset="0"/>
              </a:defRPr>
            </a:lvl2pPr>
            <a:lvl3pPr>
              <a:defRPr>
                <a:latin typeface="Futura Bk BT" panose="020B0502020204020303" pitchFamily="34" charset="0"/>
              </a:defRPr>
            </a:lvl3pPr>
            <a:lvl4pPr>
              <a:buClr>
                <a:schemeClr val="tx2"/>
              </a:buClr>
              <a:defRPr>
                <a:latin typeface="Futura Bk BT" panose="020B0502020204020303" pitchFamily="34" charset="0"/>
              </a:defRPr>
            </a:lvl4pPr>
            <a:lvl5pPr>
              <a:buClr>
                <a:schemeClr val="tx2"/>
              </a:buClr>
              <a:defRPr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0000" y="1294182"/>
            <a:ext cx="3186000" cy="216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8AE079F9-B2EA-4D2F-AE1B-7BE03196CC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0000" y="3676667"/>
            <a:ext cx="3186000" cy="2160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63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22427"/>
            <a:ext cx="45360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>
                <a:solidFill>
                  <a:schemeClr val="tx2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2241311"/>
            <a:ext cx="4536000" cy="3619572"/>
          </a:xfrm>
          <a:prstGeom prst="rect">
            <a:avLst/>
          </a:prstGeom>
        </p:spPr>
        <p:txBody>
          <a:bodyPr lIns="0" tIns="0" rIns="0" bIns="0"/>
          <a:lstStyle>
            <a:lvl1pPr>
              <a:defRPr sz="1900">
                <a:latin typeface="Futura Bk BT" panose="020B0502020204020303" pitchFamily="34" charset="0"/>
              </a:defRPr>
            </a:lvl1pPr>
            <a:lvl2pPr>
              <a:defRPr sz="1900">
                <a:latin typeface="Futura Bk BT" panose="020B0502020204020303" pitchFamily="34" charset="0"/>
              </a:defRPr>
            </a:lvl2pPr>
            <a:lvl3pPr>
              <a:defRPr sz="1900">
                <a:latin typeface="Futura Bk BT" panose="020B0502020204020303" pitchFamily="34" charset="0"/>
              </a:defRPr>
            </a:lvl3pPr>
            <a:lvl4pPr>
              <a:buClr>
                <a:schemeClr val="tx2"/>
              </a:buClr>
              <a:defRPr sz="1900">
                <a:latin typeface="Futura Bk BT" panose="020B0502020204020303" pitchFamily="34" charset="0"/>
              </a:defRPr>
            </a:lvl4pPr>
            <a:lvl5pPr>
              <a:buClr>
                <a:schemeClr val="tx2"/>
              </a:buClr>
              <a:defRPr sz="1900"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18000" y="1263702"/>
            <a:ext cx="3186000" cy="4554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k BT" panose="020B0502020204020303" pitchFamily="34" charset="0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9A3DE682-6273-4FE1-AAB5-11D392FBA2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1948923"/>
            <a:ext cx="4536000" cy="2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 b="0">
                <a:latin typeface="Futura Bk BT" panose="020B0502020204020303" pitchFamily="34" charset="0"/>
              </a:defRPr>
            </a:lvl1pPr>
          </a:lstStyle>
          <a:p>
            <a:pPr lvl="0"/>
            <a:r>
              <a:rPr lang="de-DE" dirty="0"/>
              <a:t>Zwischenüberschrift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566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Komb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0A060-E135-4D91-8FE2-F45A6BFE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14807"/>
            <a:ext cx="4536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2"/>
                </a:solidFill>
                <a:latin typeface="Futura Hv BT" panose="020B0702020204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7AEA6C-B3BF-4D84-BC98-6F38DB203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06694" y="6375541"/>
            <a:ext cx="697306" cy="153888"/>
          </a:xfrm>
        </p:spPr>
        <p:txBody>
          <a:bodyPr/>
          <a:lstStyle/>
          <a:p>
            <a:r>
              <a:rPr lang="de-DE" dirty="0"/>
              <a:t> SEITE </a:t>
            </a:r>
            <a:fld id="{0B00A24D-5804-491B-8E75-D94872E9DA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B991C5-FBD7-48D6-8126-E174724CC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198" y="547694"/>
            <a:ext cx="1605742" cy="182121"/>
          </a:xfrm>
          <a:prstGeom prst="rect">
            <a:avLst/>
          </a:prstGeom>
          <a:solidFill>
            <a:schemeClr val="tx2"/>
          </a:solidFill>
        </p:spPr>
        <p:txBody>
          <a:bodyPr vert="horz" wrap="none" lIns="72000" tIns="21600" rIns="72000" bIns="21600" rtlCol="0" anchor="ctr" anchorCtr="0">
            <a:spAutoFit/>
          </a:bodyPr>
          <a:lstStyle>
            <a:lvl1pPr>
              <a:defRPr lang="de-DE" sz="900" b="0" cap="all" dirty="0" smtClean="0">
                <a:solidFill>
                  <a:schemeClr val="bg1"/>
                </a:solidFill>
                <a:latin typeface="Futura Hv BT" panose="020B0702020204020204" pitchFamily="34" charset="0"/>
              </a:defRPr>
            </a:lvl1pPr>
            <a:lvl2pPr>
              <a:defRPr lang="de-DE" sz="1800" dirty="0" smtClean="0"/>
            </a:lvl2pPr>
            <a:lvl3pPr>
              <a:defRPr lang="de-DE" sz="1800" dirty="0" smtClean="0"/>
            </a:lvl3pPr>
            <a:lvl4pPr>
              <a:defRPr lang="de-DE" sz="1800" dirty="0" smtClean="0"/>
            </a:lvl4pPr>
            <a:lvl5pPr>
              <a:defRPr lang="en-GB" sz="1800" dirty="0"/>
            </a:lvl5pPr>
          </a:lstStyle>
          <a:p>
            <a:pPr lvl="0"/>
            <a:r>
              <a:rPr lang="de-DE" dirty="0"/>
              <a:t>Titel der Präsentation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F161536-3D79-42CE-A9F3-C0A5677D21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9998" y="2085975"/>
            <a:ext cx="4536000" cy="3774908"/>
          </a:xfrm>
          <a:prstGeom prst="rect">
            <a:avLst/>
          </a:prstGeom>
        </p:spPr>
        <p:txBody>
          <a:bodyPr lIns="0" tIns="0" rIns="0" bIns="0"/>
          <a:lstStyle>
            <a:lvl1pPr>
              <a:defRPr sz="1900">
                <a:latin typeface="Futura Bk BT" panose="020B0502020204020303" pitchFamily="34" charset="0"/>
              </a:defRPr>
            </a:lvl1pPr>
            <a:lvl2pPr>
              <a:defRPr sz="1900">
                <a:latin typeface="Futura Bk BT" panose="020B0502020204020303" pitchFamily="34" charset="0"/>
              </a:defRPr>
            </a:lvl2pPr>
            <a:lvl3pPr>
              <a:defRPr sz="1900">
                <a:latin typeface="Futura Bk BT" panose="020B0502020204020303" pitchFamily="34" charset="0"/>
              </a:defRPr>
            </a:lvl3pPr>
            <a:lvl4pPr>
              <a:buClr>
                <a:schemeClr val="tx2"/>
              </a:buClr>
              <a:defRPr sz="1900">
                <a:latin typeface="Futura Bk BT" panose="020B0502020204020303" pitchFamily="34" charset="0"/>
              </a:defRPr>
            </a:lvl4pPr>
            <a:lvl5pPr>
              <a:buClr>
                <a:schemeClr val="tx2"/>
              </a:buClr>
              <a:defRPr sz="1900">
                <a:latin typeface="Futura Bk BT" panose="020B0502020204020303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5C8274-4F2B-4CB4-AC0E-660C780B93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18000" y="1263702"/>
            <a:ext cx="3186000" cy="4554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72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4171" y="6375541"/>
            <a:ext cx="549830" cy="153888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r">
              <a:defRPr sz="1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 smtClean="0"/>
              <a:t> </a:t>
            </a:r>
            <a:r>
              <a:rPr lang="de-DE" sz="900" dirty="0" smtClean="0">
                <a:latin typeface="Futura Bk BT" panose="020B0502020204020303" pitchFamily="34" charset="0"/>
              </a:rPr>
              <a:t>SEITE </a:t>
            </a:r>
            <a:fld id="{0B00A24D-5804-491B-8E75-D94872E9DAC3}" type="slidenum">
              <a:rPr lang="de-DE" sz="900" smtClean="0">
                <a:latin typeface="Futura Bk BT" panose="020B0502020204020303" pitchFamily="34" charset="0"/>
              </a:rPr>
              <a:pPr/>
              <a:t>‹Nr.›</a:t>
            </a:fld>
            <a:endParaRPr lang="de-DE" sz="900" dirty="0">
              <a:latin typeface="Futura Bk BT" panose="020B05020202040203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69" y="230728"/>
            <a:ext cx="988573" cy="8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9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E2001A"/>
        </a:buClr>
        <a:buSzTx/>
        <a:buFont typeface="Wingdings" panose="05000000000000000000" pitchFamily="2" charset="2"/>
        <a:buNone/>
        <a:tabLst/>
        <a:defRPr lang="de-DE" sz="19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7800" algn="l" defTabSz="914400" rtl="0" eaLnBrk="1" latinLnBrk="0" hangingPunct="1">
        <a:spcBef>
          <a:spcPts val="0"/>
        </a:spcBef>
        <a:buClr>
          <a:schemeClr val="tx2"/>
        </a:buClr>
        <a:buSzPct val="66000"/>
        <a:buFont typeface="Wingdings" panose="05000000000000000000" pitchFamily="2" charset="2"/>
        <a:buChar char="n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75000"/>
        <a:buFont typeface="Wingdings" panose="05000000000000000000" pitchFamily="2" charset="2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marR="0" indent="-182563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E2001A"/>
        </a:buClr>
        <a:buSzPct val="100000"/>
        <a:buFont typeface="Wingdings" panose="05000000000000000000" pitchFamily="2" charset="2"/>
        <a:buChar char="§"/>
        <a:tabLst/>
        <a:defRPr lang="de-DE" sz="1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09625" marR="0" indent="-2095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E2001A"/>
        </a:buClr>
        <a:buSzPct val="100000"/>
        <a:buFont typeface="Arial Black" panose="020B0A04020102020204" pitchFamily="34" charset="0"/>
        <a:buChar char="−"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o-sachsenanhalt.de/awo-seniorenzentrum-ak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o-stellenboerse.de/stellenangebote/stellenangebot/44491-auszubildender-zurm-pflegefachfraumann-awo-seniorenzentrum-aken?day=20220208&amp;times=1644307208,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awo-sachsenanhalt.de/awo-seniorenzentrum-ak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6"/>
          <p:cNvSpPr txBox="1">
            <a:spLocks/>
          </p:cNvSpPr>
          <p:nvPr/>
        </p:nvSpPr>
        <p:spPr>
          <a:xfrm>
            <a:off x="0" y="2544904"/>
            <a:ext cx="9144000" cy="2168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216000" tIns="7200" rIns="216000" bIns="720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Futura Hv BT" panose="020B070202020402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endParaRPr lang="de-DE" sz="2800" dirty="0" smtClean="0"/>
          </a:p>
          <a:p>
            <a:pPr algn="ctr"/>
            <a:r>
              <a:rPr lang="de-DE" sz="2800" dirty="0" smtClean="0"/>
              <a:t>Ausbildung </a:t>
            </a:r>
            <a:r>
              <a:rPr lang="de-DE" sz="2800" dirty="0"/>
              <a:t>zum </a:t>
            </a:r>
            <a:r>
              <a:rPr lang="de-DE" sz="2800" dirty="0" smtClean="0"/>
              <a:t>Pflegefachmann / zur</a:t>
            </a:r>
          </a:p>
          <a:p>
            <a:pPr algn="ctr"/>
            <a:r>
              <a:rPr lang="de-DE" sz="2800" dirty="0" smtClean="0"/>
              <a:t>Pflegefachfrau</a:t>
            </a:r>
          </a:p>
          <a:p>
            <a:pPr algn="ctr"/>
            <a:r>
              <a:rPr lang="de-DE" sz="2800" dirty="0" smtClean="0"/>
              <a:t>im  AWO – Seniorenzentrum Aken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876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0" y="1115989"/>
            <a:ext cx="8249697" cy="550087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0B00A24D-5804-491B-8E75-D94872E9DAC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82251" y="574246"/>
            <a:ext cx="5988569" cy="430887"/>
          </a:xfrm>
        </p:spPr>
        <p:txBody>
          <a:bodyPr/>
          <a:lstStyle/>
          <a:p>
            <a:r>
              <a:rPr lang="de-DE" dirty="0" smtClean="0"/>
              <a:t>Die AWO </a:t>
            </a:r>
            <a:r>
              <a:rPr lang="de-DE" dirty="0" smtClean="0"/>
              <a:t>in Sachsen-Anhalt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51" y="574246"/>
            <a:ext cx="5988569" cy="430887"/>
          </a:xfrm>
        </p:spPr>
        <p:txBody>
          <a:bodyPr/>
          <a:lstStyle/>
          <a:p>
            <a:r>
              <a:rPr lang="de-DE" dirty="0" smtClean="0"/>
              <a:t>AWO Seniorenzentrum Aken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0B00A24D-5804-491B-8E75-D94872E9DAC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24882" y="3889923"/>
            <a:ext cx="4634096" cy="24856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4D4D4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4D4D4D"/>
                </a:solidFill>
              </a:rPr>
              <a:t>d</a:t>
            </a:r>
            <a:r>
              <a:rPr lang="de-DE" sz="1800" dirty="0" smtClean="0">
                <a:solidFill>
                  <a:srgbClr val="4D4D4D"/>
                </a:solidFill>
              </a:rPr>
              <a:t>as </a:t>
            </a:r>
            <a:r>
              <a:rPr lang="de-DE" sz="1800" dirty="0">
                <a:solidFill>
                  <a:srgbClr val="4D4D4D"/>
                </a:solidFill>
              </a:rPr>
              <a:t>Seniorenzentrum </a:t>
            </a:r>
            <a:r>
              <a:rPr lang="de-DE" sz="1800" dirty="0" smtClean="0">
                <a:solidFill>
                  <a:srgbClr val="4D4D4D"/>
                </a:solidFill>
              </a:rPr>
              <a:t>wurde 1994 erbaut</a:t>
            </a:r>
          </a:p>
          <a:p>
            <a:endParaRPr lang="de-DE" sz="1800" dirty="0" smtClean="0">
              <a:solidFill>
                <a:srgbClr val="4D4D4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4D4D4D"/>
                </a:solidFill>
              </a:rPr>
              <a:t>auf drei </a:t>
            </a:r>
            <a:r>
              <a:rPr lang="de-DE" sz="1800" dirty="0">
                <a:solidFill>
                  <a:srgbClr val="4D4D4D"/>
                </a:solidFill>
              </a:rPr>
              <a:t>Wohnebenen bieten wir </a:t>
            </a:r>
            <a:r>
              <a:rPr lang="de-DE" sz="1800" dirty="0" smtClean="0">
                <a:solidFill>
                  <a:srgbClr val="4D4D4D"/>
                </a:solidFill>
              </a:rPr>
              <a:t>35 </a:t>
            </a:r>
            <a:endParaRPr lang="de-DE" sz="1800" dirty="0">
              <a:solidFill>
                <a:srgbClr val="4D4D4D"/>
              </a:solidFill>
            </a:endParaRPr>
          </a:p>
          <a:p>
            <a:r>
              <a:rPr lang="de-DE" sz="1800" dirty="0" smtClean="0">
                <a:solidFill>
                  <a:srgbClr val="4D4D4D"/>
                </a:solidFill>
              </a:rPr>
              <a:t>    Einzel- </a:t>
            </a:r>
            <a:r>
              <a:rPr lang="de-DE" sz="1800" dirty="0">
                <a:solidFill>
                  <a:srgbClr val="4D4D4D"/>
                </a:solidFill>
              </a:rPr>
              <a:t>und 48 </a:t>
            </a:r>
            <a:r>
              <a:rPr lang="de-DE" sz="1800" dirty="0" smtClean="0">
                <a:solidFill>
                  <a:srgbClr val="4D4D4D"/>
                </a:solidFill>
              </a:rPr>
              <a:t>Zweibettzimmer</a:t>
            </a:r>
          </a:p>
          <a:p>
            <a:endParaRPr lang="de-DE" sz="1800" dirty="0" smtClean="0">
              <a:solidFill>
                <a:srgbClr val="4D4D4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4D4D4D"/>
                </a:solidFill>
              </a:rPr>
              <a:t>Alltagsbegleitung mit zusätzlicher </a:t>
            </a:r>
            <a:r>
              <a:rPr lang="de-DE" sz="1800" dirty="0">
                <a:solidFill>
                  <a:srgbClr val="4D4D4D"/>
                </a:solidFill>
              </a:rPr>
              <a:t>Betreuung Demenzkranker</a:t>
            </a:r>
            <a:endParaRPr lang="de-DE" sz="1800" dirty="0" smtClean="0">
              <a:solidFill>
                <a:srgbClr val="4D4D4D"/>
              </a:solidFill>
            </a:endParaRPr>
          </a:p>
          <a:p>
            <a:endParaRPr lang="de-DE" sz="1800" dirty="0">
              <a:solidFill>
                <a:srgbClr val="4D4D4D"/>
              </a:solidFill>
            </a:endParaRPr>
          </a:p>
          <a:p>
            <a:endParaRPr lang="de-DE" sz="1800" dirty="0">
              <a:solidFill>
                <a:srgbClr val="4D4D4D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5" y="1624450"/>
            <a:ext cx="3749685" cy="2485925"/>
          </a:xfrm>
          <a:prstGeom prst="rect">
            <a:avLst/>
          </a:prstGeom>
        </p:spPr>
      </p:pic>
      <p:sp>
        <p:nvSpPr>
          <p:cNvPr id="1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4147718" y="1258690"/>
            <a:ext cx="4930445" cy="2442550"/>
          </a:xfrm>
        </p:spPr>
        <p:txBody>
          <a:bodyPr/>
          <a:lstStyle/>
          <a:p>
            <a:r>
              <a:rPr lang="de-DE" sz="1800" dirty="0" smtClean="0">
                <a:solidFill>
                  <a:srgbClr val="E40613"/>
                </a:solidFill>
                <a:latin typeface="FuturaPT-Heavy"/>
              </a:rPr>
              <a:t>Wohnen und Leben – Pflege und Betreuung</a:t>
            </a:r>
          </a:p>
          <a:p>
            <a:endParaRPr lang="de-DE" sz="1800" dirty="0">
              <a:solidFill>
                <a:srgbClr val="E40613"/>
              </a:solidFill>
              <a:latin typeface="FuturaPT-Heavy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  <a:latin typeface="FuturaPT-Book"/>
              </a:rPr>
              <a:t>Vollstationäre Pflege</a:t>
            </a:r>
            <a:endParaRPr lang="de-DE" sz="1800" dirty="0">
              <a:solidFill>
                <a:srgbClr val="000000"/>
              </a:solidFill>
              <a:latin typeface="FuturaPT-Book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  <a:latin typeface="FuturaPT-Book"/>
              </a:rPr>
              <a:t>Kurzzeitpflege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0000"/>
                </a:solidFill>
                <a:latin typeface="FuturaPT-Book"/>
              </a:rPr>
              <a:t>Verhinderungspflege</a:t>
            </a:r>
          </a:p>
          <a:p>
            <a:endParaRPr lang="de-DE" sz="1800" dirty="0" smtClean="0">
              <a:solidFill>
                <a:srgbClr val="000000"/>
              </a:solidFill>
              <a:latin typeface="FuturaPT-Book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dirty="0"/>
              <a:t>17 altengerechte und </a:t>
            </a:r>
            <a:r>
              <a:rPr lang="de-DE" sz="1800" dirty="0" smtClean="0"/>
              <a:t>barrierefreie Wohnungen</a:t>
            </a:r>
            <a:endParaRPr lang="de-DE" sz="1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33" y="3889923"/>
            <a:ext cx="3448770" cy="22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51" y="574246"/>
            <a:ext cx="5988569" cy="276999"/>
          </a:xfrm>
        </p:spPr>
        <p:txBody>
          <a:bodyPr/>
          <a:lstStyle/>
          <a:p>
            <a:r>
              <a:rPr lang="de-DE" dirty="0"/>
              <a:t>Ausbildung zum Pflegefachmann/zur Pflegefachfrau</a:t>
            </a: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0B00A24D-5804-491B-8E75-D94872E9DAC3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"/>
          <a:stretch/>
        </p:blipFill>
        <p:spPr>
          <a:xfrm rot="21355689">
            <a:off x="470501" y="1122978"/>
            <a:ext cx="3918257" cy="26249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190">
            <a:off x="229092" y="4019659"/>
            <a:ext cx="3918257" cy="22115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 r="2066" b="14956"/>
          <a:stretch/>
        </p:blipFill>
        <p:spPr>
          <a:xfrm rot="266071">
            <a:off x="4470039" y="3967870"/>
            <a:ext cx="4338107" cy="21982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0034">
            <a:off x="4441425" y="1298034"/>
            <a:ext cx="439533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51" y="574246"/>
            <a:ext cx="5988569" cy="430887"/>
          </a:xfrm>
        </p:spPr>
        <p:txBody>
          <a:bodyPr/>
          <a:lstStyle/>
          <a:p>
            <a:r>
              <a:rPr lang="de-DE" dirty="0"/>
              <a:t>Ausbildung zum Pflegefachmann/zur Pflegefachfrau</a:t>
            </a:r>
            <a:r>
              <a:rPr lang="de-DE" sz="1400" dirty="0"/>
              <a:t/>
            </a:r>
            <a:br>
              <a:rPr lang="de-DE" sz="1400" dirty="0"/>
            </a:b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0B00A24D-5804-491B-8E75-D94872E9DAC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153343" y="2355100"/>
            <a:ext cx="5450657" cy="346048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Freundlichkeit, Einsatzbereitschaft </a:t>
            </a:r>
            <a:r>
              <a:rPr lang="de-DE" sz="1600" dirty="0"/>
              <a:t>und </a:t>
            </a:r>
            <a:r>
              <a:rPr lang="de-DE" sz="1600" dirty="0" smtClean="0"/>
              <a:t>Verantwortungs-bewusstsein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Freude am Umgang mit älteren Menschen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Sensibilität gegenüber den Bedürfnissen pflegebedürftiger </a:t>
            </a:r>
            <a:r>
              <a:rPr lang="de-DE" sz="1600" dirty="0" smtClean="0"/>
              <a:t>Menschen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bestehendes Interesse </a:t>
            </a:r>
            <a:r>
              <a:rPr lang="de-DE" sz="1600" dirty="0"/>
              <a:t>für pflegerische, medizinische und soziale </a:t>
            </a:r>
            <a:r>
              <a:rPr lang="de-DE" sz="1600" dirty="0" smtClean="0"/>
              <a:t>Aufgaben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wünschenswert </a:t>
            </a:r>
            <a:r>
              <a:rPr lang="de-DE" sz="1600" dirty="0"/>
              <a:t>ist ein Praktikum in einem </a:t>
            </a:r>
            <a:r>
              <a:rPr lang="de-DE" sz="1600" dirty="0" smtClean="0"/>
              <a:t>Pflegebereich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3542" y="1596578"/>
            <a:ext cx="3599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tx2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Passt der Beruf </a:t>
            </a:r>
            <a:r>
              <a:rPr lang="de-DE" dirty="0" smtClean="0"/>
              <a:t>zu </a:t>
            </a:r>
            <a:r>
              <a:rPr lang="de-DE" dirty="0"/>
              <a:t>mir?</a:t>
            </a: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pic>
        <p:nvPicPr>
          <p:cNvPr id="1026" name="Picture 2" descr="https://www.awo-sachsenanhalt.de/files/03_Senioren-Pflege/SZ%20Zerbst%20HAF/Inhalt/IMG_2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1" y="2465022"/>
            <a:ext cx="2453810" cy="16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51" y="574246"/>
            <a:ext cx="5988569" cy="430887"/>
          </a:xfrm>
        </p:spPr>
        <p:txBody>
          <a:bodyPr/>
          <a:lstStyle/>
          <a:p>
            <a:r>
              <a:rPr lang="de-DE" dirty="0"/>
              <a:t>Ausbildung zum Pflegefachmann/zur Pflegefachfrau</a:t>
            </a:r>
            <a:r>
              <a:rPr lang="de-DE" sz="1400" dirty="0"/>
              <a:t/>
            </a:r>
            <a:br>
              <a:rPr lang="de-DE" sz="1400" dirty="0"/>
            </a:b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0B00A24D-5804-491B-8E75-D94872E9DAC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728570" y="1948407"/>
            <a:ext cx="6233875" cy="465843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das Abitur, den Realschulabschluss </a:t>
            </a:r>
            <a:r>
              <a:rPr lang="de-DE" sz="1600" dirty="0"/>
              <a:t>oder eine gleichwertige Ausbildung (mind. 10-jährige Schulbildung) oder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den Hauptschulabschluss zusammen mit einer erfolgreich abgeschlossenen Ausbildung von mindestens 2 Jahren oder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eine abgeschlossene Ausbildung als Kranken-/</a:t>
            </a:r>
            <a:r>
              <a:rPr lang="de-DE" sz="1600" dirty="0" smtClean="0"/>
              <a:t>Altenpflegehelfer*in</a:t>
            </a:r>
            <a:endParaRPr lang="de-DE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ein Gesundheitszeugnis für die allgemeine Berufstauglichkeit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gesetzlich </a:t>
            </a:r>
            <a:r>
              <a:rPr lang="de-DE" sz="1600" dirty="0"/>
              <a:t>notwendiger Nachweis über Immunisierung gegen das </a:t>
            </a:r>
            <a:r>
              <a:rPr lang="de-DE" sz="1600" dirty="0" err="1"/>
              <a:t>Coronavirus</a:t>
            </a:r>
            <a:r>
              <a:rPr lang="de-DE" sz="1600" dirty="0"/>
              <a:t> SARS-CoV-2 und Masern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Sprachniveau </a:t>
            </a:r>
            <a:r>
              <a:rPr lang="de-DE" sz="1600" dirty="0"/>
              <a:t>B2 bei ausländischem Schulabschluss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82251" y="2050643"/>
            <a:ext cx="21671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tx2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Das bringst Du mit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" y="3078442"/>
            <a:ext cx="1199181" cy="11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51" y="574246"/>
            <a:ext cx="6259951" cy="430887"/>
          </a:xfrm>
        </p:spPr>
        <p:txBody>
          <a:bodyPr/>
          <a:lstStyle/>
          <a:p>
            <a:r>
              <a:rPr lang="de-DE" dirty="0" smtClean="0"/>
              <a:t>Ausbildung </a:t>
            </a:r>
            <a:r>
              <a:rPr lang="de-DE" dirty="0"/>
              <a:t>zum </a:t>
            </a:r>
            <a:r>
              <a:rPr lang="de-DE" dirty="0" smtClean="0"/>
              <a:t>Pflegefachmann / zur </a:t>
            </a:r>
            <a:r>
              <a:rPr lang="de-DE" dirty="0"/>
              <a:t>Pflegefachfrau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0B00A24D-5804-491B-8E75-D94872E9DAC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691994" y="1536191"/>
            <a:ext cx="6325394" cy="505480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Die Ausbildung dauert </a:t>
            </a:r>
            <a:r>
              <a:rPr lang="de-DE" sz="1600" dirty="0" smtClean="0"/>
              <a:t>3 Jahre und </a:t>
            </a:r>
            <a:r>
              <a:rPr lang="de-DE" sz="1600" dirty="0" smtClean="0"/>
              <a:t>endet mit einer schriftlichen, mündlichen </a:t>
            </a:r>
            <a:r>
              <a:rPr lang="de-DE" sz="1600" dirty="0"/>
              <a:t>sowie </a:t>
            </a:r>
            <a:r>
              <a:rPr lang="de-DE" sz="1600" dirty="0" smtClean="0"/>
              <a:t>praktischen </a:t>
            </a:r>
            <a:r>
              <a:rPr lang="de-DE" sz="1600" dirty="0"/>
              <a:t>Prüfung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2100 Stunden theoretischer</a:t>
            </a:r>
            <a:r>
              <a:rPr lang="de-DE" sz="1600" dirty="0"/>
              <a:t> Unterricht </a:t>
            </a:r>
            <a:r>
              <a:rPr lang="de-DE" sz="1600" dirty="0" smtClean="0"/>
              <a:t>an </a:t>
            </a:r>
            <a:r>
              <a:rPr lang="de-DE" sz="1600" dirty="0"/>
              <a:t>einer Pflegeschule in </a:t>
            </a:r>
            <a:r>
              <a:rPr lang="de-DE" sz="1600" dirty="0" smtClean="0"/>
              <a:t>Dessau</a:t>
            </a:r>
            <a:endParaRPr lang="de-DE" sz="16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mind</a:t>
            </a:r>
            <a:r>
              <a:rPr lang="de-DE" sz="1600" dirty="0"/>
              <a:t>. 2.500 </a:t>
            </a:r>
            <a:r>
              <a:rPr lang="de-DE" sz="1600" dirty="0" smtClean="0"/>
              <a:t>Stunden praktische Ausbildung im </a:t>
            </a:r>
            <a:r>
              <a:rPr lang="de-DE" sz="1600" dirty="0">
                <a:hlinkClick r:id="rId3" tooltip="https://www.awo-sachsenanhalt.de/awo-seniorenzentrum-aken"/>
              </a:rPr>
              <a:t>Seniorenzentrum in Aken</a:t>
            </a:r>
            <a:r>
              <a:rPr lang="de-DE" sz="1600" dirty="0"/>
              <a:t> und </a:t>
            </a:r>
            <a:r>
              <a:rPr lang="de-DE" sz="1600" dirty="0" smtClean="0"/>
              <a:t>verschiedenen kooperierenden Einrichtungen</a:t>
            </a:r>
            <a:endParaRPr lang="de-DE" sz="16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Anleitung und Betreuung </a:t>
            </a:r>
            <a:r>
              <a:rPr lang="de-DE" sz="1600" dirty="0"/>
              <a:t>durch erfahrene </a:t>
            </a:r>
            <a:r>
              <a:rPr lang="de-DE" sz="1600" dirty="0" smtClean="0"/>
              <a:t>Praxisanleiter*innen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 smtClean="0"/>
              <a:t>attraktives Ausbildungsentgelt, </a:t>
            </a:r>
            <a:r>
              <a:rPr lang="de-DE" sz="1600" dirty="0" smtClean="0"/>
              <a:t>Azubi-Tag, </a:t>
            </a:r>
            <a:r>
              <a:rPr lang="de-DE" sz="1600" dirty="0" smtClean="0"/>
              <a:t>Massagesessel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/>
              <a:t>d</a:t>
            </a:r>
            <a:r>
              <a:rPr lang="de-DE" sz="1600" dirty="0" smtClean="0"/>
              <a:t>iverse </a:t>
            </a:r>
            <a:r>
              <a:rPr lang="de-DE" sz="1600" dirty="0"/>
              <a:t> Weiterbildungs- </a:t>
            </a:r>
            <a:r>
              <a:rPr lang="de-DE" sz="1600" dirty="0" smtClean="0"/>
              <a:t>und </a:t>
            </a:r>
            <a:r>
              <a:rPr lang="de-DE" sz="1600" dirty="0" smtClean="0"/>
              <a:t>Entwicklungsmöglichkeiten </a:t>
            </a:r>
            <a:r>
              <a:rPr lang="de-DE" sz="1600" dirty="0" smtClean="0"/>
              <a:t>nach der </a:t>
            </a:r>
            <a:r>
              <a:rPr lang="de-DE" sz="1600" dirty="0" smtClean="0"/>
              <a:t>Ausbildung                                                                              z.B. als Wohnbereichsleitung, Wundmanager, Palliativfachkraft, Praxisanleiter </a:t>
            </a:r>
            <a:endParaRPr lang="de-DE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de-DE" sz="12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82251" y="1536191"/>
            <a:ext cx="21671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tx2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Das erwartet Dich</a:t>
            </a: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" y="3078442"/>
            <a:ext cx="1199181" cy="11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251" y="574246"/>
            <a:ext cx="5988569" cy="276999"/>
          </a:xfrm>
        </p:spPr>
        <p:txBody>
          <a:bodyPr/>
          <a:lstStyle/>
          <a:p>
            <a:r>
              <a:rPr lang="de-DE" dirty="0" smtClean="0"/>
              <a:t>Und jetzt bist Du dran!</a:t>
            </a: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0B00A24D-5804-491B-8E75-D94872E9DAC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376536" y="2115957"/>
            <a:ext cx="3362194" cy="2985255"/>
          </a:xfrm>
        </p:spPr>
        <p:txBody>
          <a:bodyPr/>
          <a:lstStyle/>
          <a:p>
            <a:r>
              <a:rPr lang="de-DE" sz="1800" dirty="0">
                <a:hlinkClick r:id="rId3"/>
              </a:rPr>
              <a:t>Stellenausschreibung Auszubildende*r zur*m Pflegefachfrau*</a:t>
            </a:r>
            <a:r>
              <a:rPr lang="de-DE" sz="1800" dirty="0" err="1">
                <a:hlinkClick r:id="rId3"/>
              </a:rPr>
              <a:t>mann</a:t>
            </a:r>
            <a:r>
              <a:rPr lang="de-DE" sz="1800" dirty="0">
                <a:hlinkClick r:id="rId3"/>
              </a:rPr>
              <a:t> (m/w/d</a:t>
            </a:r>
            <a:r>
              <a:rPr lang="de-DE" sz="1800" dirty="0" smtClean="0">
                <a:hlinkClick r:id="rId3"/>
              </a:rPr>
              <a:t>)</a:t>
            </a:r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600" dirty="0"/>
          </a:p>
          <a:p>
            <a:r>
              <a:rPr lang="de-DE" sz="1800" dirty="0" smtClean="0">
                <a:hlinkClick r:id="rId4"/>
              </a:rPr>
              <a:t>www.awo-sachsenanhalt.de/awo-seniorenzentrum-aken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82251" y="2115957"/>
            <a:ext cx="2575253" cy="473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 baseline="0">
                <a:solidFill>
                  <a:schemeClr val="tx2"/>
                </a:solidFill>
                <a:latin typeface="Futura Hv BT" panose="020B0702020204020204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Weitere Informationen: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1200" dirty="0"/>
              <a:t>AWO Seniorenzentrum Aken</a:t>
            </a:r>
          </a:p>
          <a:p>
            <a:r>
              <a:rPr lang="de-DE" sz="1200" dirty="0" smtClean="0"/>
              <a:t>Dessauer </a:t>
            </a:r>
            <a:r>
              <a:rPr lang="de-DE" sz="1200" dirty="0" err="1"/>
              <a:t>Landstrasse</a:t>
            </a:r>
            <a:r>
              <a:rPr lang="de-DE" sz="1200" dirty="0"/>
              <a:t> 54</a:t>
            </a:r>
            <a:br>
              <a:rPr lang="de-DE" sz="1200" dirty="0"/>
            </a:br>
            <a:r>
              <a:rPr lang="de-DE" sz="1200" dirty="0"/>
              <a:t>06385 Aken</a:t>
            </a:r>
          </a:p>
          <a:p>
            <a:r>
              <a:rPr lang="de-DE" sz="1200" dirty="0" smtClean="0"/>
              <a:t>Tel.: </a:t>
            </a:r>
            <a:r>
              <a:rPr lang="de-DE" sz="1200" dirty="0" smtClean="0"/>
              <a:t>03490989600</a:t>
            </a:r>
            <a:endParaRPr lang="de-DE" sz="1200" dirty="0" smtClean="0"/>
          </a:p>
          <a:p>
            <a:r>
              <a:rPr lang="de-DE" sz="1200" dirty="0" smtClean="0"/>
              <a:t>E-Mail: </a:t>
            </a:r>
            <a:r>
              <a:rPr lang="de-DE" sz="1200" dirty="0" smtClean="0"/>
              <a:t>seniorenzentrum-aken@awo-sachsenanhalt.de</a:t>
            </a:r>
            <a:endParaRPr lang="de-DE" sz="1200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000" dirty="0">
              <a:solidFill>
                <a:srgbClr val="0070C0"/>
              </a:solidFill>
              <a:latin typeface="Futura Bk BT" panose="020B05020202040203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81" y="3952283"/>
            <a:ext cx="1497100" cy="14971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140" y="1902678"/>
            <a:ext cx="1497100" cy="15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1031"/>
</p:tagLst>
</file>

<file path=ppt/theme/theme1.xml><?xml version="1.0" encoding="utf-8"?>
<a:theme xmlns:a="http://schemas.openxmlformats.org/drawingml/2006/main" name="AWO_Vorlage">
  <a:themeElements>
    <a:clrScheme name="AWO">
      <a:dk1>
        <a:sysClr val="windowText" lastClr="000000"/>
      </a:dk1>
      <a:lt1>
        <a:sysClr val="window" lastClr="FFFFFF"/>
      </a:lt1>
      <a:dk2>
        <a:srgbClr val="E60004"/>
      </a:dk2>
      <a:lt2>
        <a:srgbClr val="FFFFFF"/>
      </a:lt2>
      <a:accent1>
        <a:srgbClr val="EC7405"/>
      </a:accent1>
      <a:accent2>
        <a:srgbClr val="009EE0"/>
      </a:accent2>
      <a:accent3>
        <a:srgbClr val="79B530"/>
      </a:accent3>
      <a:accent4>
        <a:srgbClr val="FECD1B"/>
      </a:accent4>
      <a:accent5>
        <a:srgbClr val="009EE0"/>
      </a:accent5>
      <a:accent6>
        <a:srgbClr val="EC7405"/>
      </a:accent6>
      <a:hlink>
        <a:srgbClr val="E60004"/>
      </a:hlink>
      <a:folHlink>
        <a:srgbClr val="FECD1B"/>
      </a:folHlink>
    </a:clrScheme>
    <a:fontScheme name="AW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O_BV_Template.pptx" id="{7E9194E4-630E-466E-B67B-8172E8B5A3D9}" vid="{004D2D49-48DE-4D41-9857-E64BF3133C9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W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PowerPoint_BV_Logo_rot</Template>
  <TotalTime>0</TotalTime>
  <Words>313</Words>
  <Application>Microsoft Office PowerPoint</Application>
  <PresentationFormat>Bildschirmpräsentation (4:3)</PresentationFormat>
  <Paragraphs>85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ArialMT</vt:lpstr>
      <vt:lpstr>Calibri</vt:lpstr>
      <vt:lpstr>Futura Bk BT</vt:lpstr>
      <vt:lpstr>Futura Hv BT</vt:lpstr>
      <vt:lpstr>Futura Md BT</vt:lpstr>
      <vt:lpstr>FuturaPT-Book</vt:lpstr>
      <vt:lpstr>FuturaPT-Heavy</vt:lpstr>
      <vt:lpstr>Wingdings</vt:lpstr>
      <vt:lpstr>AWO_Vorlage</vt:lpstr>
      <vt:lpstr>PowerPoint-Präsentation</vt:lpstr>
      <vt:lpstr>Die AWO in Sachsen-Anhalt </vt:lpstr>
      <vt:lpstr>AWO Seniorenzentrum Aken </vt:lpstr>
      <vt:lpstr>Ausbildung zum Pflegefachmann/zur Pflegefachfrau</vt:lpstr>
      <vt:lpstr>Ausbildung zum Pflegefachmann/zur Pflegefachfrau </vt:lpstr>
      <vt:lpstr>Ausbildung zum Pflegefachmann/zur Pflegefachfrau </vt:lpstr>
      <vt:lpstr>Ausbildung zum Pflegefachmann / zur Pflegefachfrau </vt:lpstr>
      <vt:lpstr>Und jetzt bist Du dran!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</dc:title>
  <dc:creator>Horn, Juliane</dc:creator>
  <cp:lastModifiedBy>Winzler, Brita SZ Aken / HDH</cp:lastModifiedBy>
  <cp:revision>141</cp:revision>
  <cp:lastPrinted>2021-11-03T12:45:31Z</cp:lastPrinted>
  <dcterms:created xsi:type="dcterms:W3CDTF">2020-05-29T08:10:43Z</dcterms:created>
  <dcterms:modified xsi:type="dcterms:W3CDTF">2022-02-08T13:09:10Z</dcterms:modified>
</cp:coreProperties>
</file>