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6" r:id="rId2"/>
    <p:sldId id="307" r:id="rId3"/>
    <p:sldId id="353" r:id="rId4"/>
    <p:sldId id="354" r:id="rId5"/>
    <p:sldId id="355" r:id="rId6"/>
    <p:sldId id="352" r:id="rId7"/>
    <p:sldId id="356" r:id="rId8"/>
    <p:sldId id="347" r:id="rId9"/>
    <p:sldId id="348" r:id="rId10"/>
    <p:sldId id="349" r:id="rId11"/>
    <p:sldId id="351" r:id="rId12"/>
    <p:sldId id="325" r:id="rId1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A"/>
    <a:srgbClr val="6A0486"/>
    <a:srgbClr val="F8A662"/>
    <a:srgbClr val="B3A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708" autoAdjust="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518861B3-8316-44A1-B657-C146676E1225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9A988B22-07BA-40CD-B261-989859534E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62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/>
          <a:lstStyle>
            <a:lvl1pPr algn="r">
              <a:defRPr sz="1200"/>
            </a:lvl1pPr>
          </a:lstStyle>
          <a:p>
            <a:fld id="{1FAB5500-F778-4A5C-B251-5D3C4C4EF2DB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6" tIns="47539" rIns="95076" bIns="475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076" tIns="47539" rIns="95076" bIns="4753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0"/>
          </a:xfrm>
          <a:prstGeom prst="rect">
            <a:avLst/>
          </a:prstGeom>
        </p:spPr>
        <p:txBody>
          <a:bodyPr vert="horz" lIns="95076" tIns="47539" rIns="95076" bIns="47539" rtlCol="0" anchor="b"/>
          <a:lstStyle>
            <a:lvl1pPr algn="r">
              <a:defRPr sz="1200"/>
            </a:lvl1pPr>
          </a:lstStyle>
          <a:p>
            <a:fld id="{C4F41D31-D78E-4F14-BB52-0955B57E3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70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1D31-D78E-4F14-BB52-0955B57E320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53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1D31-D78E-4F14-BB52-0955B57E320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53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1D31-D78E-4F14-BB52-0955B57E320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65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1D31-D78E-4F14-BB52-0955B57E320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5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1D31-D78E-4F14-BB52-0955B57E320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53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1D31-D78E-4F14-BB52-0955B57E320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53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1D31-D78E-4F14-BB52-0955B57E320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5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41D31-D78E-4F14-BB52-0955B57E320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94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1D31-D78E-4F14-BB52-0955B57E320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53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1D31-D78E-4F14-BB52-0955B57E320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53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41D31-D78E-4F14-BB52-0955B57E320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5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5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5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4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57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6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4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4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1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4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C4199-21BE-4FB6-B6E3-8FDE2F53114F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23.02.2022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1831-1C82-45FD-A0CE-F05B0B20E45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5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raubenwerk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403648" y="260648"/>
            <a:ext cx="6336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1">
                <a:solidFill>
                  <a:schemeClr val="bg1"/>
                </a:solidFill>
              </a:rPr>
              <a:t>Ausbildung im Schraubenwerk Zerbst</a:t>
            </a:r>
          </a:p>
        </p:txBody>
      </p:sp>
    </p:spTree>
    <p:extLst>
      <p:ext uri="{BB962C8B-B14F-4D97-AF65-F5344CB8AC3E}">
        <p14:creationId xmlns:p14="http://schemas.microsoft.com/office/powerpoint/2010/main" val="33898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5536" y="404664"/>
            <a:ext cx="741682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800">
                <a:solidFill>
                  <a:schemeClr val="bg1"/>
                </a:solidFill>
              </a:rPr>
              <a:t>Werkstoffprüfer/in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3" y="484981"/>
            <a:ext cx="701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339354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651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5536" y="404664"/>
            <a:ext cx="7416824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800">
                <a:solidFill>
                  <a:schemeClr val="bg1"/>
                </a:solidFill>
              </a:rPr>
              <a:t>Elektroniker/in für Betriebstechnik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3" y="484981"/>
            <a:ext cx="701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65680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3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03648" y="721733"/>
            <a:ext cx="6336704" cy="532453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endParaRPr lang="de-DE" sz="4800" dirty="0">
              <a:solidFill>
                <a:schemeClr val="bg1"/>
              </a:solidFill>
            </a:endParaRPr>
          </a:p>
          <a:p>
            <a:pPr algn="ctr"/>
            <a:endParaRPr lang="de-DE" sz="4800" dirty="0">
              <a:solidFill>
                <a:schemeClr val="bg1"/>
              </a:solidFill>
            </a:endParaRPr>
          </a:p>
          <a:p>
            <a:pPr algn="ctr"/>
            <a:r>
              <a:rPr lang="de-DE" sz="4800" dirty="0">
                <a:solidFill>
                  <a:schemeClr val="bg1"/>
                </a:solidFill>
              </a:rPr>
              <a:t>Herzlichen Dank!</a:t>
            </a:r>
          </a:p>
          <a:p>
            <a:pPr algn="ctr"/>
            <a:endParaRPr lang="de-DE" sz="4800" dirty="0">
              <a:solidFill>
                <a:schemeClr val="bg1"/>
              </a:solidFill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Schraubenwerk Zerbst GmbH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Altbuchsland 22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D-39261 Zerbst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+49 3923 713-102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info@schraubenwerk.com</a:t>
            </a:r>
          </a:p>
          <a:p>
            <a:pPr algn="ctr"/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32656"/>
            <a:ext cx="701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66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5536" y="404664"/>
            <a:ext cx="7416824" cy="830997"/>
          </a:xfrm>
          <a:prstGeom prst="rect">
            <a:avLst/>
          </a:prstGeom>
          <a:solidFill>
            <a:srgbClr val="0059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800">
                <a:solidFill>
                  <a:schemeClr val="bg1"/>
                </a:solidFill>
              </a:rPr>
              <a:t>Wir bilden aus.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3" y="484981"/>
            <a:ext cx="701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Wir produzieren ca. 2000 verschiedene Schrauben in großen Abmessungen. </a:t>
            </a:r>
          </a:p>
          <a:p>
            <a:endParaRPr lang="de-DE" dirty="0"/>
          </a:p>
          <a:p>
            <a:r>
              <a:rPr lang="de-DE" dirty="0"/>
              <a:t>Kunden für unsere Produkte finden wir in der ganzen Welt, vor allem für die Schienenbefestigung, den Windkraftanlagenbau und viele andere Industriebereiche.</a:t>
            </a:r>
          </a:p>
          <a:p>
            <a:endParaRPr lang="de-DE" dirty="0"/>
          </a:p>
          <a:p>
            <a:r>
              <a:rPr lang="de-DE" dirty="0"/>
              <a:t>Unsere Maschinen und Anlagen konstruieren und bauen wir zum Teil selbst.</a:t>
            </a:r>
          </a:p>
          <a:p>
            <a:endParaRPr lang="de-DE" dirty="0"/>
          </a:p>
          <a:p>
            <a:r>
              <a:rPr lang="de-DE" dirty="0"/>
              <a:t>Für das alles brauchen wir viele kluge Köpfe und fachlich versierte Hände, die gewährleisten, dass ein Standort in Zerbst – in Deutschland und international mit den Ton angeben kann.</a:t>
            </a:r>
          </a:p>
          <a:p>
            <a:endParaRPr lang="de-DE" b="1" dirty="0"/>
          </a:p>
          <a:p>
            <a:pPr marL="0" indent="0">
              <a:buNone/>
            </a:pPr>
            <a:r>
              <a:rPr lang="de-DE" b="1" dirty="0"/>
              <a:t>Unser Personalstamm von  270 Mitarbeitern und unser aktueller Jahresumsatz von ca. 75 Millionen Euro braucht junge Fachleute.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-1" y="6457890"/>
            <a:ext cx="9143999" cy="400110"/>
          </a:xfrm>
          <a:prstGeom prst="rect">
            <a:avLst/>
          </a:prstGeom>
          <a:solidFill>
            <a:srgbClr val="0059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>
                <a:solidFill>
                  <a:schemeClr val="bg1"/>
                </a:solidFill>
                <a:cs typeface="Calibri" pitchFamily="34" charset="0"/>
              </a:rPr>
              <a:t>Schraubenwerk </a:t>
            </a:r>
            <a:r>
              <a:rPr lang="de-DE" sz="2000" dirty="0">
                <a:solidFill>
                  <a:schemeClr val="bg1"/>
                </a:solidFill>
                <a:cs typeface="Calibri" pitchFamily="34" charset="0"/>
              </a:rPr>
              <a:t>Zerbst GmbH</a:t>
            </a:r>
          </a:p>
        </p:txBody>
      </p:sp>
    </p:spTree>
    <p:extLst>
      <p:ext uri="{BB962C8B-B14F-4D97-AF65-F5344CB8AC3E}">
        <p14:creationId xmlns:p14="http://schemas.microsoft.com/office/powerpoint/2010/main" val="108574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5536" y="404664"/>
            <a:ext cx="7416824" cy="830997"/>
          </a:xfrm>
          <a:prstGeom prst="rect">
            <a:avLst/>
          </a:prstGeom>
          <a:solidFill>
            <a:srgbClr val="0059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800">
                <a:solidFill>
                  <a:schemeClr val="bg1"/>
                </a:solidFill>
              </a:rPr>
              <a:t>Eine Lehrstelle mit Zukunft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3" y="484981"/>
            <a:ext cx="701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de-DE" dirty="0"/>
              <a:t>Arbeit wartet hier auf Dich, in Sachsen-Anhalt. Eine solide Ausbildung in der traditionsreichen Metallindustrie unserer Region sichert dem Azubi ein super Fundament für die spätere berufliche Entwicklung und ein finanziell abgesichertes Leben.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Für folgende Ausbildungsberufe bieten wir Lehrstellen an:</a:t>
            </a:r>
          </a:p>
          <a:p>
            <a:r>
              <a:rPr lang="de-DE" b="1" dirty="0"/>
              <a:t>Industriemechaniker/in</a:t>
            </a:r>
          </a:p>
          <a:p>
            <a:r>
              <a:rPr lang="de-DE" b="1" dirty="0"/>
              <a:t>Zerspanungsmechaniker/in</a:t>
            </a:r>
          </a:p>
          <a:p>
            <a:r>
              <a:rPr lang="de-DE" b="1" dirty="0"/>
              <a:t>Verfahrenstechnologen/in</a:t>
            </a:r>
          </a:p>
          <a:p>
            <a:r>
              <a:rPr lang="de-DE" b="1" dirty="0"/>
              <a:t>Werkstoffprüfer/in</a:t>
            </a:r>
          </a:p>
          <a:p>
            <a:r>
              <a:rPr lang="de-DE" b="1" dirty="0"/>
              <a:t>Industriekauffrau/</a:t>
            </a:r>
            <a:r>
              <a:rPr lang="de-DE" b="1" dirty="0" err="1"/>
              <a:t>mann</a:t>
            </a:r>
            <a:endParaRPr lang="de-DE" b="1" dirty="0"/>
          </a:p>
          <a:p>
            <a:r>
              <a:rPr lang="de-DE" b="1" dirty="0"/>
              <a:t>Elektroniker/in für Betriebstechnik</a:t>
            </a:r>
          </a:p>
          <a:p>
            <a:r>
              <a:rPr lang="de-DE" b="1" dirty="0" err="1"/>
              <a:t>Oberflächenbeschichter</a:t>
            </a:r>
            <a:r>
              <a:rPr lang="de-DE" b="1" dirty="0"/>
              <a:t>/in</a:t>
            </a:r>
          </a:p>
          <a:p>
            <a:r>
              <a:rPr lang="de-DE" b="1" dirty="0"/>
              <a:t>Duales Studium Maschinenbau/ BWL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-1" y="6457890"/>
            <a:ext cx="9143999" cy="400110"/>
          </a:xfrm>
          <a:prstGeom prst="rect">
            <a:avLst/>
          </a:prstGeom>
          <a:solidFill>
            <a:srgbClr val="0059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>
                <a:solidFill>
                  <a:schemeClr val="bg1"/>
                </a:solidFill>
                <a:cs typeface="Calibri" pitchFamily="34" charset="0"/>
              </a:rPr>
              <a:t>Schraubenwerk </a:t>
            </a:r>
            <a:r>
              <a:rPr lang="de-DE" sz="2000" dirty="0">
                <a:solidFill>
                  <a:schemeClr val="bg1"/>
                </a:solidFill>
                <a:cs typeface="Calibri" pitchFamily="34" charset="0"/>
              </a:rPr>
              <a:t>Zerbst GmbH</a:t>
            </a:r>
          </a:p>
        </p:txBody>
      </p:sp>
      <p:pic>
        <p:nvPicPr>
          <p:cNvPr id="6" name="Picture 2" descr="U:\04_Bilder SZ\Bilder_SZ\Schwelle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34" y="3717032"/>
            <a:ext cx="3569994" cy="218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9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5536" y="404664"/>
            <a:ext cx="7416824" cy="830997"/>
          </a:xfrm>
          <a:prstGeom prst="rect">
            <a:avLst/>
          </a:prstGeom>
          <a:solidFill>
            <a:srgbClr val="0059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800">
                <a:solidFill>
                  <a:schemeClr val="bg1"/>
                </a:solidFill>
              </a:rPr>
              <a:t>Bewirb Dich jetzt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3" y="484981"/>
            <a:ext cx="701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de-DE"/>
              <a:t>Vielfältige Informationen zu den Berufsbildern und Lehrinhalten findest Du im Internet unter: </a:t>
            </a:r>
            <a:r>
              <a:rPr lang="de-DE" b="1"/>
              <a:t>www.azubi.de </a:t>
            </a:r>
            <a:r>
              <a:rPr lang="de-DE"/>
              <a:t>oder </a:t>
            </a:r>
            <a:r>
              <a:rPr lang="de-DE" b="1"/>
              <a:t>www.berufenet.de</a:t>
            </a:r>
          </a:p>
          <a:p>
            <a:pPr algn="just"/>
            <a:endParaRPr lang="de-DE"/>
          </a:p>
          <a:p>
            <a:pPr marL="0" indent="0" algn="just">
              <a:buNone/>
            </a:pPr>
            <a:r>
              <a:rPr lang="de-DE"/>
              <a:t>Auf unserer Firmenhomepage: </a:t>
            </a:r>
            <a:r>
              <a:rPr lang="de-DE" b="1">
                <a:hlinkClick r:id="rId4"/>
              </a:rPr>
              <a:t>www.schraubenwerk.com</a:t>
            </a:r>
            <a:r>
              <a:rPr lang="de-DE" b="1"/>
              <a:t> </a:t>
            </a:r>
            <a:r>
              <a:rPr lang="de-DE"/>
              <a:t>kannst Du dich ausführlicher über unser Unternehmen informieren.</a:t>
            </a:r>
          </a:p>
          <a:p>
            <a:pPr marL="0" indent="0">
              <a:buNone/>
            </a:pPr>
            <a:endParaRPr lang="de-DE"/>
          </a:p>
          <a:p>
            <a:pPr marL="0" indent="0" algn="just">
              <a:buNone/>
            </a:pPr>
            <a:r>
              <a:rPr lang="de-DE"/>
              <a:t>Zur Bewerbung gehören die persönlichen Unterlagen, die an die Personalabteilung zu senden sind. Hier wird dann auch ein erstes Gespräch vereinbart.</a:t>
            </a:r>
          </a:p>
          <a:p>
            <a:pPr marL="0" indent="0">
              <a:buNone/>
            </a:pPr>
            <a:endParaRPr lang="de-DE"/>
          </a:p>
          <a:p>
            <a:pPr marL="0" indent="0" algn="just">
              <a:buNone/>
            </a:pPr>
            <a:r>
              <a:rPr lang="de-DE"/>
              <a:t>Ab 14 Jahren können individuelle Praktika absolviert werden. Das ist die beste Gelegenheit einen Eindruck von den Tätigkeiten zu bekommen und sich gegenseiteig kennenzulernen.</a:t>
            </a:r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 b="1"/>
              <a:t>Wir freuen uns über interessierte Nachfragen!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-1" y="6457890"/>
            <a:ext cx="9143999" cy="400110"/>
          </a:xfrm>
          <a:prstGeom prst="rect">
            <a:avLst/>
          </a:prstGeom>
          <a:solidFill>
            <a:srgbClr val="0059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>
                <a:solidFill>
                  <a:schemeClr val="bg1"/>
                </a:solidFill>
                <a:cs typeface="Calibri" pitchFamily="34" charset="0"/>
              </a:rPr>
              <a:t>Schraubenwerk </a:t>
            </a:r>
            <a:r>
              <a:rPr lang="de-DE" sz="2000" dirty="0">
                <a:solidFill>
                  <a:schemeClr val="bg1"/>
                </a:solidFill>
                <a:cs typeface="Calibri" pitchFamily="34" charset="0"/>
              </a:rPr>
              <a:t>Zerbst GmbH</a:t>
            </a:r>
          </a:p>
        </p:txBody>
      </p:sp>
    </p:spTree>
    <p:extLst>
      <p:ext uri="{BB962C8B-B14F-4D97-AF65-F5344CB8AC3E}">
        <p14:creationId xmlns:p14="http://schemas.microsoft.com/office/powerpoint/2010/main" val="275427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5536" y="404664"/>
            <a:ext cx="7416824" cy="1015663"/>
          </a:xfrm>
          <a:prstGeom prst="rect">
            <a:avLst/>
          </a:prstGeom>
          <a:solidFill>
            <a:srgbClr val="0059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000">
                <a:solidFill>
                  <a:schemeClr val="bg1"/>
                </a:solidFill>
              </a:rPr>
              <a:t>Du hast die Schule beendet und wartest auf neue Herausforderungen?</a:t>
            </a:r>
            <a:endParaRPr lang="de-DE" sz="30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3" y="484981"/>
            <a:ext cx="701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/>
              <a:t>Unsere Antwort: </a:t>
            </a:r>
            <a:r>
              <a:rPr lang="de-DE" b="1"/>
              <a:t>Wenn in der folgenden Auflistung drei Punkte für Dich zutreffen, dann bist Du bei uns richtig.</a:t>
            </a:r>
          </a:p>
          <a:p>
            <a:pPr marL="0" indent="0">
              <a:buNone/>
            </a:pPr>
            <a:endParaRPr lang="de-DE"/>
          </a:p>
          <a:p>
            <a:r>
              <a:rPr lang="de-DE"/>
              <a:t>Du bist handwerklich geschickt und kannst mit</a:t>
            </a:r>
          </a:p>
          <a:p>
            <a:r>
              <a:rPr lang="de-DE"/>
              <a:t>Zahlen umgehen</a:t>
            </a:r>
          </a:p>
          <a:p>
            <a:r>
              <a:rPr lang="de-DE"/>
              <a:t>Du liebst die körperliche Herausforderung</a:t>
            </a:r>
          </a:p>
          <a:p>
            <a:r>
              <a:rPr lang="de-DE"/>
              <a:t>Du magst es gern präzise</a:t>
            </a:r>
          </a:p>
          <a:p>
            <a:r>
              <a:rPr lang="de-DE"/>
              <a:t>Du hast einen guten Orientierungssinn</a:t>
            </a:r>
          </a:p>
          <a:p>
            <a:r>
              <a:rPr lang="de-DE"/>
              <a:t>Du kannst Verantwortung übernehmen</a:t>
            </a:r>
          </a:p>
          <a:p>
            <a:r>
              <a:rPr lang="de-DE"/>
              <a:t>Du hast viele neue Ideen</a:t>
            </a:r>
          </a:p>
          <a:p>
            <a:r>
              <a:rPr lang="de-DE"/>
              <a:t>Du arbeitest gerne im Team</a:t>
            </a:r>
          </a:p>
          <a:p>
            <a:r>
              <a:rPr lang="de-DE"/>
              <a:t>Du bist sportlich</a:t>
            </a:r>
          </a:p>
          <a:p>
            <a:r>
              <a:rPr lang="de-DE"/>
              <a:t>Du bist kontaktfreudig</a:t>
            </a:r>
          </a:p>
          <a:p>
            <a:endParaRPr lang="de-DE"/>
          </a:p>
          <a:p>
            <a:pPr marL="0" indent="0">
              <a:buNone/>
            </a:pPr>
            <a:r>
              <a:rPr lang="de-DE" b="1"/>
              <a:t>Dann schau bei uns rein. Wir bilden in den verschiedensten Berufen aus.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-1" y="6457890"/>
            <a:ext cx="9143999" cy="400110"/>
          </a:xfrm>
          <a:prstGeom prst="rect">
            <a:avLst/>
          </a:prstGeom>
          <a:solidFill>
            <a:srgbClr val="0059AA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>
                <a:solidFill>
                  <a:schemeClr val="bg1"/>
                </a:solidFill>
                <a:cs typeface="Calibri" pitchFamily="34" charset="0"/>
              </a:rPr>
              <a:t>Schraubenwerk </a:t>
            </a:r>
            <a:r>
              <a:rPr lang="de-DE" sz="2000" dirty="0">
                <a:solidFill>
                  <a:schemeClr val="bg1"/>
                </a:solidFill>
                <a:cs typeface="Calibri" pitchFamily="34" charset="0"/>
              </a:rPr>
              <a:t>Zerbst GmbH</a:t>
            </a:r>
          </a:p>
        </p:txBody>
      </p:sp>
      <p:pic>
        <p:nvPicPr>
          <p:cNvPr id="4098" name="Picture 2" descr="U:\04_Bilder SZ\Bilder_SZ\HV1-676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1213990" cy="29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7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3528" y="302779"/>
            <a:ext cx="741682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800">
                <a:solidFill>
                  <a:schemeClr val="bg1"/>
                </a:solidFill>
              </a:rPr>
              <a:t>Industriemechaniker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3" y="484981"/>
            <a:ext cx="701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32756"/>
            <a:ext cx="36004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8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8D2DA-781F-4C97-9741-08748263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Ausbildungsvergütung 2022</a:t>
            </a:r>
          </a:p>
        </p:txBody>
      </p: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0186A7CA-6B9B-4794-ADA3-293362A65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07225"/>
              </p:ext>
            </p:extLst>
          </p:nvPr>
        </p:nvGraphicFramePr>
        <p:xfrm>
          <a:off x="1524000" y="1397000"/>
          <a:ext cx="6096000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389011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992082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Ausbildungsjahr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Gehalt in </a:t>
                      </a:r>
                      <a:r>
                        <a:rPr lang="de-DE"/>
                        <a:t>Euro brutto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92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1050,-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87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1110,-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1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1180,-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36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4 ( das letzte halbe Jahr der Ausbildung da Gesamtdauer 3,5 Jahre)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1.260,-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560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36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26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5536" y="404664"/>
            <a:ext cx="741682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800">
                <a:solidFill>
                  <a:schemeClr val="bg1"/>
                </a:solidFill>
              </a:rPr>
              <a:t>Zerspanungsmechaniker/in</a:t>
            </a:r>
            <a:endParaRPr lang="de-DE" sz="48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3" y="484981"/>
            <a:ext cx="701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26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5536" y="404664"/>
            <a:ext cx="741682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solidFill>
                  <a:schemeClr val="bg1"/>
                </a:solidFill>
              </a:rPr>
              <a:t>Verfahrenstechnologe/in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53" y="484981"/>
            <a:ext cx="7016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U:\04_Bilder SZ\DSCN01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95" y="4725144"/>
            <a:ext cx="2759582" cy="206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Marketing\Fotos Bodo\IMG_65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082774" cy="156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9997465"/>
      </p:ext>
    </p:extLst>
  </p:cSld>
  <p:clrMapOvr>
    <a:masterClrMapping/>
  </p:clrMapOvr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461</Words>
  <Application>Microsoft Office PowerPoint</Application>
  <PresentationFormat>Bildschirmpräsentation (4:3)</PresentationFormat>
  <Paragraphs>88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Ausbildungsvergütung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Heurich Maria</dc:creator>
  <cp:lastModifiedBy>Krause Kristina</cp:lastModifiedBy>
  <cp:revision>295</cp:revision>
  <cp:lastPrinted>2015-04-15T06:08:38Z</cp:lastPrinted>
  <dcterms:created xsi:type="dcterms:W3CDTF">2013-05-30T08:04:13Z</dcterms:created>
  <dcterms:modified xsi:type="dcterms:W3CDTF">2022-02-23T13:27:06Z</dcterms:modified>
</cp:coreProperties>
</file>